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9" r:id="rId3"/>
    <p:sldId id="258" r:id="rId4"/>
    <p:sldId id="257" r:id="rId5"/>
    <p:sldId id="261" r:id="rId6"/>
    <p:sldId id="263" r:id="rId7"/>
    <p:sldId id="262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3E87C49-45BC-6148-B077-90EAD605AA4B}" type="datetimeFigureOut">
              <a:rPr lang="en-US" smtClean="0"/>
              <a:pPr/>
              <a:t>3/30/09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27D9EAF6-8A2E-A642-9F39-8289ABC5F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hyperlink" Target="http://www.youtube.com/watch?v=-mv9qtOSlfc&amp;feature=PlayList&amp;p=CD52F5FA6253487A&amp;playnext=1&amp;playnext_from=PL&amp;index=6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9mZ65-gjMxA" TargetMode="External"/><Relationship Id="rId3" Type="http://schemas.openxmlformats.org/officeDocument/2006/relationships/image" Target="../media/image11.png"/><Relationship Id="rId5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Archiving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7784" y="152400"/>
            <a:ext cx="2284639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Archiving?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Archivist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 Day in the Life of an Archivist</a:t>
            </a:r>
            <a:endParaRPr lang="en-US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7000" y="1828800"/>
            <a:ext cx="2743200" cy="1956816"/>
          </a:xfrm>
          <a:prstGeom prst="rect">
            <a:avLst/>
          </a:prstGeom>
        </p:spPr>
      </p:pic>
      <p:pic>
        <p:nvPicPr>
          <p:cNvPr id="6" name="Picture 5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3785616"/>
            <a:ext cx="2912836" cy="263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Archives </a:t>
            </a:r>
            <a:r>
              <a:rPr lang="en-US" dirty="0" smtClean="0"/>
              <a:t>– primary sources which have been accumulated over the course of an individual or organization’s lifetime.  Records of any archive consist of </a:t>
            </a:r>
            <a:r>
              <a:rPr lang="en-US" u="sng" dirty="0" smtClean="0"/>
              <a:t>records which have been especially selected for permanent or long-term preservation due to their enduring research value</a:t>
            </a:r>
          </a:p>
          <a:p>
            <a:r>
              <a:rPr lang="en-US" b="1" dirty="0" smtClean="0"/>
              <a:t>Archivist </a:t>
            </a:r>
            <a:r>
              <a:rPr lang="en-US" dirty="0" smtClean="0"/>
              <a:t>– a person who works in archives</a:t>
            </a:r>
          </a:p>
          <a:p>
            <a:r>
              <a:rPr lang="en-US" b="1" dirty="0" smtClean="0"/>
              <a:t>Archival Science </a:t>
            </a:r>
            <a:r>
              <a:rPr lang="en-US" dirty="0" smtClean="0"/>
              <a:t>- the study and practice of organizing, preserving and providing access to information and materials in archives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-2" y="0"/>
          <a:ext cx="9144001" cy="698947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600202"/>
                <a:gridCol w="1724888"/>
                <a:gridCol w="2144981"/>
                <a:gridCol w="2530929"/>
                <a:gridCol w="1143001"/>
              </a:tblGrid>
              <a:tr h="6803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Inventory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Public</a:t>
                      </a:r>
                      <a:endParaRPr lang="en-US" dirty="0"/>
                    </a:p>
                  </a:txBody>
                  <a:tcPr/>
                </a:tc>
              </a:tr>
              <a:tr h="1224666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solidFill>
                            <a:schemeClr val="bg1"/>
                          </a:solidFill>
                        </a:rPr>
                        <a:t>Academic </a:t>
                      </a:r>
                      <a:endParaRPr lang="en-US" b="1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Colleges, universities, ED. facilities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Celebrate and preserve the history of their school and academic community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Papers</a:t>
                      </a:r>
                      <a:r>
                        <a:rPr lang="en-US" sz="1400" baseline="0" dirty="0" smtClean="0"/>
                        <a:t> from </a:t>
                      </a:r>
                      <a:r>
                        <a:rPr lang="en-US" sz="1400" baseline="0" dirty="0" err="1" smtClean="0"/>
                        <a:t>prof</a:t>
                      </a:r>
                      <a:r>
                        <a:rPr lang="en-US" sz="1400" baseline="0" dirty="0" smtClean="0"/>
                        <a:t>. presidents, memorabilia related to school orgs &amp; activities, rare books etc.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Yes,</a:t>
                      </a:r>
                      <a:r>
                        <a:rPr lang="en-US" sz="1400" baseline="0" dirty="0" smtClean="0"/>
                        <a:t> for students, can be for outside patrons</a:t>
                      </a:r>
                      <a:endParaRPr lang="en-US" sz="1400" dirty="0"/>
                    </a:p>
                  </a:txBody>
                  <a:tcPr/>
                </a:tc>
              </a:tr>
              <a:tr h="962526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solidFill>
                            <a:schemeClr val="bg1"/>
                          </a:solidFill>
                        </a:rPr>
                        <a:t>Business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Private Businesses Ex. Coca-Cola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Help maintain control over their brand, and the integrity of comp.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Records, historical material of their</a:t>
                      </a:r>
                      <a:r>
                        <a:rPr lang="en-US" sz="1400" baseline="0" dirty="0" smtClean="0"/>
                        <a:t> comp.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</a:t>
                      </a:r>
                      <a:r>
                        <a:rPr lang="en-US" sz="1400" baseline="0" dirty="0" smtClean="0"/>
                        <a:t> (typically)</a:t>
                      </a:r>
                      <a:endParaRPr lang="en-US" sz="1400" dirty="0"/>
                    </a:p>
                  </a:txBody>
                  <a:tcPr/>
                </a:tc>
              </a:tr>
              <a:tr h="700019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solidFill>
                            <a:schemeClr val="bg1"/>
                          </a:solidFill>
                        </a:rPr>
                        <a:t>Government</a:t>
                      </a:r>
                      <a:endParaRPr lang="en-US" b="1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Local,</a:t>
                      </a:r>
                      <a:r>
                        <a:rPr lang="en-US" sz="1400" baseline="0" dirty="0" smtClean="0"/>
                        <a:t> State, Federal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Contain/preserve material on history of that region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Many different kinds - Varies</a:t>
                      </a:r>
                      <a:r>
                        <a:rPr lang="en-US" sz="1400" baseline="0" dirty="0" smtClean="0"/>
                        <a:t> with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Yes</a:t>
                      </a:r>
                      <a:endParaRPr lang="en-US" sz="1400" dirty="0"/>
                    </a:p>
                  </a:txBody>
                  <a:tcPr/>
                </a:tc>
              </a:tr>
              <a:tr h="1085029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solidFill>
                            <a:schemeClr val="bg1"/>
                          </a:solidFill>
                        </a:rPr>
                        <a:t>Non-Profit</a:t>
                      </a:r>
                      <a:endParaRPr lang="en-US" b="1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Historical societies, hospitals, foundations etc.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Set up by private funds/donors –To Preserve papers and history of specific</a:t>
                      </a:r>
                      <a:r>
                        <a:rPr lang="en-US" sz="1400" baseline="0" dirty="0" smtClean="0"/>
                        <a:t> people/places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Many different kinds - Varies</a:t>
                      </a:r>
                      <a:r>
                        <a:rPr lang="en-US" sz="1400" baseline="0" dirty="0" smtClean="0"/>
                        <a:t> with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Yes/No</a:t>
                      </a:r>
                      <a:endParaRPr lang="en-US" sz="1400" dirty="0"/>
                    </a:p>
                  </a:txBody>
                  <a:tcPr/>
                </a:tc>
              </a:tr>
              <a:tr h="680334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solidFill>
                            <a:schemeClr val="bg1"/>
                          </a:solidFill>
                        </a:rPr>
                        <a:t>Art</a:t>
                      </a:r>
                      <a:r>
                        <a:rPr lang="en-US" b="1" i="0" baseline="0" dirty="0" smtClean="0">
                          <a:solidFill>
                            <a:schemeClr val="bg1"/>
                          </a:solidFill>
                        </a:rPr>
                        <a:t> &amp; Visual</a:t>
                      </a:r>
                      <a:endParaRPr lang="en-US" b="1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Museums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 preserve ancient</a:t>
                      </a:r>
                      <a:r>
                        <a:rPr lang="en-US" sz="1400" baseline="0" dirty="0" smtClean="0"/>
                        <a:t> art/any visual artifact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Canvas,</a:t>
                      </a:r>
                      <a:r>
                        <a:rPr lang="en-US" sz="1400" baseline="0" dirty="0" smtClean="0"/>
                        <a:t> photos, drawings, clay, jewelry, etc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Yes (typically pay</a:t>
                      </a:r>
                      <a:r>
                        <a:rPr lang="en-US" sz="1400" baseline="0" dirty="0" smtClean="0"/>
                        <a:t> to get in)</a:t>
                      </a:r>
                      <a:endParaRPr lang="en-US" sz="1400" dirty="0"/>
                    </a:p>
                  </a:txBody>
                  <a:tcPr/>
                </a:tc>
              </a:tr>
              <a:tr h="1330036">
                <a:tc>
                  <a:txBody>
                    <a:bodyPr/>
                    <a:lstStyle/>
                    <a:p>
                      <a:r>
                        <a:rPr lang="en-US" b="1" i="0" dirty="0" smtClean="0">
                          <a:solidFill>
                            <a:schemeClr val="bg1"/>
                          </a:solidFill>
                        </a:rPr>
                        <a:t>Media</a:t>
                      </a:r>
                      <a:endParaRPr lang="en-US" b="1" i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Libraries, Companies, Audio Visual Centers, and Included</a:t>
                      </a:r>
                      <a:r>
                        <a:rPr lang="en-US" sz="1400" baseline="0" dirty="0" smtClean="0"/>
                        <a:t> in other archives!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The process of transparently moving older data from log files to log archive</a:t>
                      </a:r>
                      <a:r>
                        <a:rPr lang="en-US" sz="1400" baseline="0" dirty="0" smtClean="0"/>
                        <a:t> files to free storage space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Varies with</a:t>
                      </a:r>
                      <a:r>
                        <a:rPr lang="en-US" sz="1400" baseline="0" dirty="0" smtClean="0"/>
                        <a:t> location/purpose.   Wide range, and is growing vastly due to the information age. 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Yes, unless private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3058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Pick a type of archiving from the previous table.  Research, construct a brief presentation, and archive something of your own. </a:t>
            </a:r>
          </a:p>
          <a:p>
            <a:pPr lvl="1"/>
            <a:r>
              <a:rPr lang="en-US" dirty="0" smtClean="0"/>
              <a:t>Brochure, magazine/newspaper article, portfolio, poster, power point, or scrapbook. </a:t>
            </a:r>
          </a:p>
          <a:p>
            <a:r>
              <a:rPr lang="en-US" dirty="0" smtClean="0"/>
              <a:t>Students will then be grouped by type of archive they chose, and present together what their type of archiving is, and present all their own archives to the class. </a:t>
            </a:r>
          </a:p>
          <a:p>
            <a:r>
              <a:rPr lang="en-US" dirty="0" smtClean="0"/>
              <a:t>GOAL: by the end of this unit everyone will have a good knowledge base on all types of archiving presented.  And archive something of their own.</a:t>
            </a:r>
          </a:p>
          <a:p>
            <a:r>
              <a:rPr lang="en-US" dirty="0" smtClean="0"/>
              <a:t>After presentations are finished everyone will complete a basic quiz on archiving.</a:t>
            </a:r>
          </a:p>
          <a:p>
            <a:pPr lvl="1"/>
            <a:r>
              <a:rPr lang="en-US" dirty="0" smtClean="0"/>
              <a:t>So there are three grades 1. individual project (20 pts.), 2. Group collaboration presentation (20 pts.), and 3. quiz (10 pts.) = 50 pts</a:t>
            </a:r>
          </a:p>
          <a:p>
            <a:pPr lvl="2"/>
            <a:r>
              <a:rPr lang="en-US" dirty="0" smtClean="0"/>
              <a:t>LOTS OF POINTS AVAILABLE!  </a:t>
            </a:r>
          </a:p>
          <a:p>
            <a:pPr marL="0" lvl="2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I’m doing it too!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81000" y="1649506"/>
            <a:ext cx="9525000" cy="5208494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It can be a hobby, interest, a collection of some sort etc. (basically </a:t>
            </a:r>
            <a:r>
              <a:rPr lang="en-US" dirty="0" smtClean="0"/>
              <a:t>anything; collection of papers, projects, stamps, baseball cards, coins, shoes etc.  Check with teacher if not sure)</a:t>
            </a:r>
          </a:p>
          <a:p>
            <a:pPr lvl="2"/>
            <a:r>
              <a:rPr lang="en-US" dirty="0" smtClean="0"/>
              <a:t>EX. I have a love for music, a compulsive disorder of buying CD’s.  I have an entire room that contains hundreds of CD’s just thrown about in a disorganized manor, dusty, some are missing, scratched etc.  There are even multiples of some I’m sure. For this assignment I will research digital archiving and archive my collection. (I’m sure my room mate will be thankful) I will also make a brochure using the application on MS Word to explain Digital and Media Archiving and to present my archive.  For my archive, I will show before and after pictures of my collection, but also explain the steps I took, restoration techniques, organizational methods, technology used to upload CD’s on computer, and all resources used to gain my knowledge (works cited page)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530132"/>
          </a:xfrm>
        </p:spPr>
        <p:txBody>
          <a:bodyPr/>
          <a:lstStyle/>
          <a:p>
            <a:r>
              <a:rPr lang="en-US" dirty="0" smtClean="0"/>
              <a:t>Individual Rubric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772159"/>
          <a:ext cx="9144000" cy="609854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24000"/>
                <a:gridCol w="1712814"/>
                <a:gridCol w="2249586"/>
                <a:gridCol w="1828800"/>
                <a:gridCol w="1828800"/>
              </a:tblGrid>
              <a:tr h="8280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Below Average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 (3)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Excellent (4)</a:t>
                      </a:r>
                      <a:endParaRPr lang="en-US" dirty="0"/>
                    </a:p>
                  </a:txBody>
                  <a:tcPr/>
                </a:tc>
              </a:tr>
              <a:tr h="1058308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Research Content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Research was below average containing less than the amount of sources required.  No works cited page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Research needs some work, less than required amount of sources used, and/or works cited page contains errors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Good research, used 3 sources, but words cited page contains some minor errors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Thorough research, at least 3 sources used, works cited page is correct and complete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88933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Project Standards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Followed none of the directions.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Followed most directions with a couple slips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ups, but didn’t use an allowed method of presenting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Followed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most directions, had 1 – 2 slip ups and used an allowed presentation method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Followed all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direction, used 1 form of technology, and used an allowed presentation method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88933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Archive</a:t>
                      </a:r>
                      <a:r>
                        <a:rPr lang="en-US" b="1" i="0" baseline="0" dirty="0" smtClean="0"/>
                        <a:t> Completion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You didn’t really complete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an archive because you didn’t follow the directions or really follow your own research.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You have just completed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your first archive, you made some mistakes though.  See additional comments.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You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have just completed your very first archive, be careful though.  See additional comments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You have just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successful completed your very first archive flawlessly. Great Job!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88933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Creativity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There was very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little creativity in this assignment, I know you can do better.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Your presentation and archive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was pretty average, some extra thought would have put your project to the next level!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Pretty creative, good idea!  Keep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up the hard work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Very creative. Great Idea!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88933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Overall Project</a:t>
                      </a:r>
                      <a:endParaRPr lang="en-US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The presentation was below average, and needs work. Work harder next time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please.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Multiple mistakes,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pay a little more attention to assignment.  Good effort.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Only a few mistakes, still a good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presentation!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Overall a great presentation. Great Job!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0"/>
            <a:ext cx="7464426" cy="838200"/>
          </a:xfrm>
        </p:spPr>
        <p:txBody>
          <a:bodyPr/>
          <a:lstStyle/>
          <a:p>
            <a:r>
              <a:rPr lang="en-US" dirty="0" smtClean="0"/>
              <a:t>Group Rubric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772159"/>
          <a:ext cx="9144000" cy="602916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00200"/>
                <a:gridCol w="1636614"/>
                <a:gridCol w="2249586"/>
                <a:gridCol w="1828800"/>
                <a:gridCol w="1828800"/>
              </a:tblGrid>
              <a:tr h="8280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Below Average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 (3)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Excellent (4)</a:t>
                      </a:r>
                      <a:endParaRPr lang="en-US" dirty="0"/>
                    </a:p>
                  </a:txBody>
                  <a:tcPr/>
                </a:tc>
              </a:tr>
              <a:tr h="105830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Research Content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Research was below average containing poor information about topic.  Unequal group</a:t>
                      </a:r>
                      <a:r>
                        <a:rPr lang="en-US" sz="1200" b="0" i="0" kern="120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participation.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Research needs some work,</a:t>
                      </a:r>
                      <a:r>
                        <a:rPr lang="en-US" sz="1200" b="0" i="0" kern="120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unequal participation by</a:t>
                      </a:r>
                      <a:r>
                        <a:rPr lang="en-US" sz="1200" b="0" i="0" kern="120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group members.  Few errors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Equal group participation,</a:t>
                      </a:r>
                      <a:r>
                        <a:rPr lang="en-US" sz="1200" b="0" i="0" kern="120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covered good information about topic, and everyone presented their archive.  Minor mistakes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kern="12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Thorough research, Equal group participation. Covered quality</a:t>
                      </a:r>
                      <a:r>
                        <a:rPr lang="en-US" sz="1200" b="0" i="0" kern="120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information about topic, everyone presented their archive.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8893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Project Standards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Followed none of the directions.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Followed most directions with a couple slips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ups, but didn’t use an allowed method of presenting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Followed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most directions, had 1 – 2 slip ups and used an allowed presentation method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Followed all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direction, used 1 form of technology, and used an allowed presentation method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8893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Archive</a:t>
                      </a:r>
                      <a:r>
                        <a:rPr lang="en-US" b="1" baseline="0" dirty="0" smtClean="0"/>
                        <a:t> Completion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No one had their archive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to present.  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More than one person was unprepared for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the presentations.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One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person was unprepared for presentation of their archive.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Everyone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presented their archive! Great Job!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8893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Creativity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There was very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little creativity in this assignment, I know you can do better.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Your presentation and archive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was pretty average, some extra thought would have put your project to the next level!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Pretty creative, good ideas! Project over lapped a bit.  Keep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up the hard work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Overall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v</a:t>
                      </a:r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ery creative. Great Ideas!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8893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Overall Presentation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The presentation was below average, and needs work. Work harder next time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please.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Multiple mistakes,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pay a little more attention to assignment.  Good effort.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Only a few mistakes, still a good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presentation, with pretty good explanation of chosen topic!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Overall a great presentation and explanation</a:t>
                      </a:r>
                      <a:r>
                        <a:rPr lang="en-US" sz="1200" b="0" i="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of chosen topic</a:t>
                      </a:r>
                      <a:r>
                        <a:rPr lang="en-US" sz="1200" b="0" i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. Great Job!</a:t>
                      </a:r>
                      <a:endParaRPr lang="en-US" sz="1200" b="0" i="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Happy Archiving!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289304"/>
            <a:ext cx="5156200" cy="5568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Habita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222</TotalTime>
  <Words>1303</Words>
  <Application>Microsoft Macintosh PowerPoint</Application>
  <PresentationFormat>On-screen Show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Habitat</vt:lpstr>
      <vt:lpstr>Archiving</vt:lpstr>
      <vt:lpstr>Archiving?</vt:lpstr>
      <vt:lpstr>Archiving</vt:lpstr>
      <vt:lpstr>Slide 4</vt:lpstr>
      <vt:lpstr>Assignment</vt:lpstr>
      <vt:lpstr>Example – I’m doing it too!</vt:lpstr>
      <vt:lpstr>Individual Rubric</vt:lpstr>
      <vt:lpstr>Group Rubric</vt:lpstr>
      <vt:lpstr>Happy Archiving!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Archiving</dc:title>
  <dc:creator>Kutztown University</dc:creator>
  <cp:lastModifiedBy>x y</cp:lastModifiedBy>
  <cp:revision>20</cp:revision>
  <dcterms:created xsi:type="dcterms:W3CDTF">2009-03-31T00:48:02Z</dcterms:created>
  <dcterms:modified xsi:type="dcterms:W3CDTF">2009-03-31T01:37:56Z</dcterms:modified>
</cp:coreProperties>
</file>